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77" r:id="rId3"/>
    <p:sldId id="257" r:id="rId4"/>
    <p:sldId id="258" r:id="rId5"/>
    <p:sldId id="259" r:id="rId6"/>
    <p:sldId id="260" r:id="rId7"/>
    <p:sldId id="262" r:id="rId8"/>
    <p:sldId id="263" r:id="rId9"/>
    <p:sldId id="264" r:id="rId10"/>
    <p:sldId id="265" r:id="rId11"/>
    <p:sldId id="266" r:id="rId12"/>
    <p:sldId id="275" r:id="rId13"/>
    <p:sldId id="267" r:id="rId14"/>
    <p:sldId id="268" r:id="rId15"/>
    <p:sldId id="269" r:id="rId16"/>
    <p:sldId id="270" r:id="rId17"/>
    <p:sldId id="271" r:id="rId18"/>
    <p:sldId id="272" r:id="rId19"/>
    <p:sldId id="279" r:id="rId20"/>
    <p:sldId id="273" r:id="rId21"/>
    <p:sldId id="280" r:id="rId22"/>
    <p:sldId id="276" r:id="rId23"/>
    <p:sldId id="274"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E001A3-E941-417A-B17A-2D63E947FCC5}" type="datetimeFigureOut">
              <a:rPr lang="en-US" smtClean="0"/>
              <a:t>11/10/2012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A3EE3B-2F55-43D4-83C3-8461B6C900F4}" type="slidenum">
              <a:rPr lang="en-US" smtClean="0"/>
              <a:t>‹#›</a:t>
            </a:fld>
            <a:endParaRPr lang="en-US"/>
          </a:p>
        </p:txBody>
      </p:sp>
    </p:spTree>
    <p:extLst>
      <p:ext uri="{BB962C8B-B14F-4D97-AF65-F5344CB8AC3E}">
        <p14:creationId xmlns:p14="http://schemas.microsoft.com/office/powerpoint/2010/main" val="5070241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7CCB4-899C-412A-B452-25C81CA8CDDF}" type="datetimeFigureOut">
              <a:rPr lang="en-US" smtClean="0"/>
              <a:pPr/>
              <a:t>11/10/2012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4EC20-F5C8-48E9-B33A-66F356259E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0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7CCB4-899C-412A-B452-25C81CA8CDDF}" type="datetimeFigureOut">
              <a:rPr lang="en-US" smtClean="0"/>
              <a:pPr/>
              <a:t>11/10/2012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4EC20-F5C8-48E9-B33A-66F356259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biblia.com/bible/nasb95/Acts%202.46-4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51000" r="-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6000" b="1" dirty="0" smtClean="0">
                <a:solidFill>
                  <a:srgbClr val="FFFF00"/>
                </a:solidFill>
                <a:effectLst>
                  <a:glow rad="254000">
                    <a:schemeClr val="accent1">
                      <a:alpha val="40000"/>
                    </a:schemeClr>
                  </a:glow>
                </a:effectLst>
              </a:rPr>
              <a:t>Welcome to Providence</a:t>
            </a:r>
            <a:r>
              <a:rPr lang="en-US" dirty="0" smtClean="0"/>
              <a:t/>
            </a:r>
            <a:br>
              <a:rPr lang="en-US" dirty="0" smtClean="0"/>
            </a:br>
            <a:endParaRPr lang="en-US" dirty="0"/>
          </a:p>
        </p:txBody>
      </p:sp>
      <p:sp>
        <p:nvSpPr>
          <p:cNvPr id="3" name="Subtitle 2"/>
          <p:cNvSpPr>
            <a:spLocks noGrp="1"/>
          </p:cNvSpPr>
          <p:nvPr>
            <p:ph idx="1"/>
          </p:nvPr>
        </p:nvSpPr>
        <p:spPr/>
        <p:txBody>
          <a:bodyPr/>
          <a:lstStyle/>
          <a:p>
            <a:r>
              <a:rPr lang="en-US" b="1" dirty="0" smtClean="0">
                <a:solidFill>
                  <a:srgbClr val="FFFF00"/>
                </a:solidFill>
                <a:effectLst>
                  <a:glow rad="762000">
                    <a:schemeClr val="accent1">
                      <a:alpha val="40000"/>
                    </a:schemeClr>
                  </a:glow>
                </a:effectLst>
              </a:rPr>
              <a:t>Song:</a:t>
            </a:r>
          </a:p>
          <a:p>
            <a:r>
              <a:rPr lang="en-US" b="1" dirty="0" smtClean="0">
                <a:solidFill>
                  <a:srgbClr val="FFFF00"/>
                </a:solidFill>
                <a:effectLst>
                  <a:glow rad="762000">
                    <a:schemeClr val="accent1">
                      <a:alpha val="40000"/>
                    </a:schemeClr>
                  </a:glow>
                </a:effectLst>
              </a:rPr>
              <a:t>Song:</a:t>
            </a:r>
          </a:p>
          <a:p>
            <a:r>
              <a:rPr lang="en-US" b="1" dirty="0" smtClean="0">
                <a:solidFill>
                  <a:srgbClr val="FFFF00"/>
                </a:solidFill>
                <a:effectLst>
                  <a:glow rad="762000">
                    <a:schemeClr val="accent1">
                      <a:alpha val="40000"/>
                    </a:schemeClr>
                  </a:glow>
                </a:effectLst>
              </a:rPr>
              <a:t>Prayer:</a:t>
            </a:r>
          </a:p>
          <a:p>
            <a:r>
              <a:rPr lang="en-US" b="1" dirty="0" smtClean="0">
                <a:solidFill>
                  <a:srgbClr val="FFFF00"/>
                </a:solidFill>
                <a:effectLst>
                  <a:glow rad="762000">
                    <a:schemeClr val="accent1">
                      <a:alpha val="40000"/>
                    </a:schemeClr>
                  </a:glow>
                </a:effectLst>
              </a:rPr>
              <a:t>Song:</a:t>
            </a:r>
          </a:p>
          <a:p>
            <a:r>
              <a:rPr lang="en-US" b="1" dirty="0" smtClean="0">
                <a:solidFill>
                  <a:srgbClr val="FFFF00"/>
                </a:solidFill>
                <a:effectLst>
                  <a:glow rad="762000">
                    <a:schemeClr val="accent1">
                      <a:alpha val="40000"/>
                    </a:schemeClr>
                  </a:glow>
                </a:effectLst>
              </a:rPr>
              <a:t>Lesson:  Chris Craig</a:t>
            </a:r>
          </a:p>
          <a:p>
            <a:r>
              <a:rPr lang="en-US" b="1" dirty="0" smtClean="0">
                <a:solidFill>
                  <a:srgbClr val="FFFF00"/>
                </a:solidFill>
                <a:effectLst>
                  <a:glow rad="762000">
                    <a:schemeClr val="accent1">
                      <a:alpha val="40000"/>
                    </a:schemeClr>
                  </a:glow>
                </a:effectLst>
              </a:rPr>
              <a:t>Invitation:</a:t>
            </a:r>
          </a:p>
          <a:p>
            <a:r>
              <a:rPr lang="en-US" b="1" dirty="0" smtClean="0">
                <a:solidFill>
                  <a:srgbClr val="FFFF00"/>
                </a:solidFill>
                <a:effectLst>
                  <a:glow rad="762000">
                    <a:schemeClr val="accent1">
                      <a:alpha val="40000"/>
                    </a:schemeClr>
                  </a:glow>
                </a:effectLst>
              </a:rPr>
              <a:t>Lord’s Supper</a:t>
            </a:r>
            <a:endParaRPr lang="en-US" b="1" dirty="0">
              <a:solidFill>
                <a:srgbClr val="FFFF00"/>
              </a:solidFill>
              <a:effectLst>
                <a:glow rad="762000">
                  <a:schemeClr val="accent1">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Increasing Our Influence</a:t>
            </a:r>
            <a:endParaRPr lang="en-US" dirty="0"/>
          </a:p>
        </p:txBody>
      </p:sp>
      <p:sp>
        <p:nvSpPr>
          <p:cNvPr id="6" name="Subtitle 5"/>
          <p:cNvSpPr>
            <a:spLocks noGrp="1"/>
          </p:cNvSpPr>
          <p:nvPr>
            <p:ph type="subTitle" idx="1"/>
          </p:nvPr>
        </p:nvSpPr>
        <p:spPr/>
        <p:txBody>
          <a:bodyPr/>
          <a:lstStyle/>
          <a:p>
            <a:r>
              <a:rPr lang="en-US" dirty="0">
                <a:solidFill>
                  <a:schemeClr val="tx1"/>
                </a:solidFill>
              </a:rPr>
              <a:t>5</a:t>
            </a:r>
            <a:r>
              <a:rPr lang="en-US" dirty="0" smtClean="0">
                <a:solidFill>
                  <a:schemeClr val="tx1"/>
                </a:solidFill>
              </a:rPr>
              <a:t> Suggestions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2700" i="1" dirty="0" smtClean="0"/>
              <a:t>#1 Increasing Our Influence </a:t>
            </a:r>
            <a:r>
              <a:rPr lang="en-US" b="1" dirty="0" smtClean="0"/>
              <a:t/>
            </a:r>
            <a:br>
              <a:rPr lang="en-US" b="1" dirty="0" smtClean="0"/>
            </a:br>
            <a:r>
              <a:rPr lang="en-US" b="1" dirty="0" smtClean="0"/>
              <a:t>Stop Complaining</a:t>
            </a:r>
            <a:endParaRPr lang="en-US" b="1" dirty="0"/>
          </a:p>
        </p:txBody>
      </p:sp>
      <p:sp>
        <p:nvSpPr>
          <p:cNvPr id="3" name="Content Placeholder 2"/>
          <p:cNvSpPr>
            <a:spLocks noGrp="1"/>
          </p:cNvSpPr>
          <p:nvPr>
            <p:ph idx="1"/>
          </p:nvPr>
        </p:nvSpPr>
        <p:spPr>
          <a:xfrm>
            <a:off x="457200" y="1752600"/>
            <a:ext cx="8229600" cy="4373563"/>
          </a:xfrm>
        </p:spPr>
        <p:txBody>
          <a:bodyPr>
            <a:normAutofit/>
          </a:bodyPr>
          <a:lstStyle/>
          <a:p>
            <a:r>
              <a:rPr lang="en-US" dirty="0" smtClean="0"/>
              <a:t>Makes God unhappy </a:t>
            </a:r>
          </a:p>
          <a:p>
            <a:r>
              <a:rPr lang="en-US" dirty="0" smtClean="0"/>
              <a:t>Numbers 11:1 </a:t>
            </a:r>
          </a:p>
          <a:p>
            <a:pPr>
              <a:buNone/>
            </a:pPr>
            <a:r>
              <a:rPr lang="en-US" i="1" dirty="0" smtClean="0"/>
              <a:t>“Now the people became </a:t>
            </a:r>
            <a:r>
              <a:rPr lang="en-US" b="1" i="1" u="sng" dirty="0" smtClean="0"/>
              <a:t>like those who complain of adversity</a:t>
            </a:r>
            <a:r>
              <a:rPr lang="en-US" i="1" dirty="0" smtClean="0"/>
              <a:t> in the hearing of the Lord, and when the Lord heard it, His anger was kindled and the fire of the Lord burned among them and consumed some of the outskirts of the town.”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2700" i="1" dirty="0" smtClean="0"/>
              <a:t>#1 Increasing Our Influence </a:t>
            </a:r>
            <a:r>
              <a:rPr lang="en-US" b="1" dirty="0" smtClean="0"/>
              <a:t/>
            </a:r>
            <a:br>
              <a:rPr lang="en-US" b="1" dirty="0" smtClean="0"/>
            </a:br>
            <a:r>
              <a:rPr lang="en-US" b="1" dirty="0" smtClean="0"/>
              <a:t>Stop Complaining</a:t>
            </a:r>
            <a:endParaRPr lang="en-US" b="1" dirty="0"/>
          </a:p>
        </p:txBody>
      </p:sp>
      <p:sp>
        <p:nvSpPr>
          <p:cNvPr id="3" name="Content Placeholder 2"/>
          <p:cNvSpPr>
            <a:spLocks noGrp="1"/>
          </p:cNvSpPr>
          <p:nvPr>
            <p:ph idx="1"/>
          </p:nvPr>
        </p:nvSpPr>
        <p:spPr>
          <a:xfrm>
            <a:off x="457200" y="1752600"/>
            <a:ext cx="8229600" cy="4373563"/>
          </a:xfrm>
        </p:spPr>
        <p:txBody>
          <a:bodyPr>
            <a:normAutofit lnSpcReduction="10000"/>
          </a:bodyPr>
          <a:lstStyle/>
          <a:p>
            <a:r>
              <a:rPr lang="en-US" dirty="0" smtClean="0"/>
              <a:t>Makes God unhappy (Numbers 11)</a:t>
            </a:r>
          </a:p>
          <a:p>
            <a:r>
              <a:rPr lang="en-US" dirty="0" smtClean="0"/>
              <a:t>Causes people to bond in an </a:t>
            </a:r>
            <a:r>
              <a:rPr lang="en-US" u="sng" dirty="0" smtClean="0"/>
              <a:t>unhealthy way</a:t>
            </a:r>
          </a:p>
          <a:p>
            <a:r>
              <a:rPr lang="en-US" dirty="0" smtClean="0"/>
              <a:t>It becomes a habit</a:t>
            </a:r>
          </a:p>
          <a:p>
            <a:r>
              <a:rPr lang="en-US" dirty="0" smtClean="0"/>
              <a:t>It makes you miserable</a:t>
            </a:r>
          </a:p>
          <a:p>
            <a:r>
              <a:rPr lang="en-US" dirty="0" smtClean="0"/>
              <a:t>People pull away- miss opportunities</a:t>
            </a:r>
          </a:p>
          <a:p>
            <a:r>
              <a:rPr lang="en-US" dirty="0" smtClean="0"/>
              <a:t>People don’t trust </a:t>
            </a:r>
            <a:r>
              <a:rPr lang="en-US" dirty="0" smtClean="0"/>
              <a:t>you</a:t>
            </a:r>
            <a:endParaRPr lang="en-US" dirty="0" smtClean="0"/>
          </a:p>
          <a:p>
            <a:pPr>
              <a:buBlip>
                <a:blip r:embed="rId2"/>
              </a:buBlip>
            </a:pPr>
            <a:r>
              <a:rPr lang="en-US" dirty="0" smtClean="0"/>
              <a:t>It is a </a:t>
            </a:r>
            <a:r>
              <a:rPr lang="en-US" b="1" dirty="0" smtClean="0"/>
              <a:t>contagious</a:t>
            </a:r>
            <a:r>
              <a:rPr lang="en-US" dirty="0"/>
              <a:t> </a:t>
            </a:r>
            <a:r>
              <a:rPr lang="en-US" dirty="0" smtClean="0"/>
              <a:t>and </a:t>
            </a:r>
            <a:r>
              <a:rPr lang="en-US" b="1" dirty="0" smtClean="0"/>
              <a:t>powerful</a:t>
            </a:r>
            <a:r>
              <a:rPr lang="en-US" dirty="0" smtClean="0"/>
              <a:t> negative influence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700" i="1" dirty="0" smtClean="0"/>
              <a:t>#2 Increasing Our Influence</a:t>
            </a:r>
            <a:r>
              <a:rPr lang="en-US" dirty="0" smtClean="0"/>
              <a:t/>
            </a:r>
            <a:br>
              <a:rPr lang="en-US" dirty="0" smtClean="0"/>
            </a:br>
            <a:r>
              <a:rPr lang="en-US" b="1" dirty="0" smtClean="0"/>
              <a:t>Be Positive About Our Christian Mission</a:t>
            </a:r>
            <a:endParaRPr lang="en-US" b="1" dirty="0"/>
          </a:p>
        </p:txBody>
      </p:sp>
      <p:sp>
        <p:nvSpPr>
          <p:cNvPr id="3" name="Content Placeholder 2"/>
          <p:cNvSpPr>
            <a:spLocks noGrp="1"/>
          </p:cNvSpPr>
          <p:nvPr>
            <p:ph idx="1"/>
          </p:nvPr>
        </p:nvSpPr>
        <p:spPr>
          <a:xfrm>
            <a:off x="457200" y="2057400"/>
            <a:ext cx="8229600" cy="4068763"/>
          </a:xfrm>
        </p:spPr>
        <p:txBody>
          <a:bodyPr/>
          <a:lstStyle/>
          <a:p>
            <a:r>
              <a:rPr lang="en-US" dirty="0" smtClean="0"/>
              <a:t>Remember Paul’s Attitude in Philippians 4</a:t>
            </a:r>
          </a:p>
          <a:p>
            <a:r>
              <a:rPr lang="en-US" dirty="0" smtClean="0"/>
              <a:t>God clearly outlines our strategic plan</a:t>
            </a:r>
          </a:p>
          <a:p>
            <a:r>
              <a:rPr lang="en-US" dirty="0" smtClean="0"/>
              <a:t>We get frustrated with these efforts and lack of results and </a:t>
            </a:r>
            <a:r>
              <a:rPr lang="en-US" b="1" u="sng" dirty="0" smtClean="0"/>
              <a:t>either</a:t>
            </a:r>
            <a:r>
              <a:rPr lang="en-US" dirty="0" smtClean="0"/>
              <a:t>…</a:t>
            </a:r>
          </a:p>
          <a:p>
            <a:pPr marL="971550" lvl="1" indent="-514350">
              <a:buFont typeface="+mj-lt"/>
              <a:buAutoNum type="arabicPeriod"/>
            </a:pPr>
            <a:r>
              <a:rPr lang="en-US" dirty="0" smtClean="0"/>
              <a:t>Turn to unauthorized means of attracting members </a:t>
            </a:r>
          </a:p>
          <a:p>
            <a:pPr marL="971550" lvl="1" indent="-514350">
              <a:buFont typeface="+mj-lt"/>
              <a:buAutoNum type="arabicPeriod"/>
            </a:pPr>
            <a:r>
              <a:rPr lang="en-US" dirty="0" smtClean="0"/>
              <a:t>Quit and become a negative influence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Influence of the 10 Spies</a:t>
            </a:r>
            <a:r>
              <a:rPr lang="en-US" dirty="0" smtClean="0"/>
              <a:t/>
            </a:r>
            <a:br>
              <a:rPr lang="en-US" dirty="0" smtClean="0"/>
            </a:br>
            <a:r>
              <a:rPr lang="en-US" sz="3600" i="1" dirty="0" smtClean="0"/>
              <a:t>Numbers 12</a:t>
            </a:r>
            <a:endParaRPr lang="en-US" sz="3600" i="1" dirty="0"/>
          </a:p>
        </p:txBody>
      </p:sp>
      <p:sp>
        <p:nvSpPr>
          <p:cNvPr id="3" name="Content Placeholder 2"/>
          <p:cNvSpPr>
            <a:spLocks noGrp="1"/>
          </p:cNvSpPr>
          <p:nvPr>
            <p:ph idx="1"/>
          </p:nvPr>
        </p:nvSpPr>
        <p:spPr>
          <a:xfrm>
            <a:off x="457200" y="1600200"/>
            <a:ext cx="8229600" cy="2819399"/>
          </a:xfrm>
        </p:spPr>
        <p:txBody>
          <a:bodyPr/>
          <a:lstStyle/>
          <a:p>
            <a:r>
              <a:rPr lang="en-US" dirty="0" smtClean="0"/>
              <a:t>Notice that these 10 spies were commissioned to have influence</a:t>
            </a:r>
          </a:p>
          <a:p>
            <a:r>
              <a:rPr lang="en-US" dirty="0" smtClean="0"/>
              <a:t>Notice the destruction caused by their wrong attitude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Influence of the 10 Spies</a:t>
            </a:r>
            <a:r>
              <a:rPr lang="en-US" dirty="0" smtClean="0"/>
              <a:t/>
            </a:r>
            <a:br>
              <a:rPr lang="en-US" dirty="0" smtClean="0"/>
            </a:br>
            <a:r>
              <a:rPr lang="en-US" sz="3600" i="1" dirty="0" smtClean="0"/>
              <a:t>Numbers 12</a:t>
            </a:r>
            <a:endParaRPr lang="en-US" sz="3600" i="1" dirty="0"/>
          </a:p>
        </p:txBody>
      </p:sp>
      <p:sp>
        <p:nvSpPr>
          <p:cNvPr id="3" name="Content Placeholder 2"/>
          <p:cNvSpPr>
            <a:spLocks noGrp="1"/>
          </p:cNvSpPr>
          <p:nvPr>
            <p:ph idx="1"/>
          </p:nvPr>
        </p:nvSpPr>
        <p:spPr>
          <a:xfrm>
            <a:off x="457200" y="1600200"/>
            <a:ext cx="8229600" cy="1447799"/>
          </a:xfrm>
        </p:spPr>
        <p:txBody>
          <a:bodyPr>
            <a:normAutofit fontScale="92500" lnSpcReduction="10000"/>
          </a:bodyPr>
          <a:lstStyle/>
          <a:p>
            <a:r>
              <a:rPr lang="en-US" dirty="0" smtClean="0"/>
              <a:t>Estimated 2,000,000 Israelites</a:t>
            </a:r>
          </a:p>
          <a:p>
            <a:r>
              <a:rPr lang="en-US" dirty="0" smtClean="0"/>
              <a:t>10 Spies kept 2 million people out of the promised land</a:t>
            </a:r>
          </a:p>
          <a:p>
            <a:endParaRPr lang="en-US" dirty="0" smtClean="0"/>
          </a:p>
          <a:p>
            <a:pPr>
              <a:buNone/>
            </a:pPr>
            <a:endParaRPr lang="en-US" dirty="0"/>
          </a:p>
        </p:txBody>
      </p:sp>
      <p:sp>
        <p:nvSpPr>
          <p:cNvPr id="4" name="TextBox 3"/>
          <p:cNvSpPr txBox="1"/>
          <p:nvPr/>
        </p:nvSpPr>
        <p:spPr>
          <a:xfrm>
            <a:off x="685800" y="3352800"/>
            <a:ext cx="3429000" cy="2677656"/>
          </a:xfrm>
          <a:prstGeom prst="rect">
            <a:avLst/>
          </a:prstGeom>
          <a:noFill/>
          <a:ln>
            <a:solidFill>
              <a:schemeClr val="accent6"/>
            </a:solidFill>
          </a:ln>
        </p:spPr>
        <p:txBody>
          <a:bodyPr wrap="square" rtlCol="0">
            <a:spAutoFit/>
          </a:bodyPr>
          <a:lstStyle/>
          <a:p>
            <a:pPr>
              <a:buFont typeface="Arial" pitchFamily="34" charset="0"/>
              <a:buChar char="•"/>
            </a:pPr>
            <a:r>
              <a:rPr lang="en-US" sz="2800" dirty="0" smtClean="0"/>
              <a:t>10 spies / 2,000,000 Israelites = </a:t>
            </a:r>
          </a:p>
          <a:p>
            <a:pPr>
              <a:buFont typeface="Arial" pitchFamily="34" charset="0"/>
              <a:buChar char="•"/>
            </a:pPr>
            <a:r>
              <a:rPr lang="en-US" sz="2800" b="1" dirty="0" smtClean="0"/>
              <a:t>0.0005% </a:t>
            </a:r>
            <a:r>
              <a:rPr lang="en-US" sz="2800" dirty="0" smtClean="0"/>
              <a:t>of the people had a </a:t>
            </a:r>
            <a:r>
              <a:rPr lang="en-US" sz="2800" u="sng" dirty="0" smtClean="0"/>
              <a:t>negative attitude</a:t>
            </a:r>
            <a:r>
              <a:rPr lang="en-US" sz="2800" dirty="0" smtClean="0"/>
              <a:t> towards God’s commission  </a:t>
            </a:r>
            <a:endParaRPr lang="en-US" sz="2800" dirty="0"/>
          </a:p>
        </p:txBody>
      </p:sp>
      <p:sp>
        <p:nvSpPr>
          <p:cNvPr id="5" name="TextBox 4"/>
          <p:cNvSpPr txBox="1"/>
          <p:nvPr/>
        </p:nvSpPr>
        <p:spPr>
          <a:xfrm>
            <a:off x="4419600" y="3352800"/>
            <a:ext cx="3429000" cy="2677656"/>
          </a:xfrm>
          <a:prstGeom prst="rect">
            <a:avLst/>
          </a:prstGeom>
          <a:noFill/>
          <a:ln>
            <a:solidFill>
              <a:schemeClr val="accent6"/>
            </a:solidFill>
          </a:ln>
        </p:spPr>
        <p:txBody>
          <a:bodyPr wrap="square" rtlCol="0">
            <a:spAutoFit/>
          </a:bodyPr>
          <a:lstStyle/>
          <a:p>
            <a:pPr>
              <a:buFont typeface="Arial" pitchFamily="34" charset="0"/>
              <a:buChar char="•"/>
            </a:pPr>
            <a:r>
              <a:rPr lang="en-US" sz="2800" dirty="0" smtClean="0"/>
              <a:t>0.0005%  X  140 church members = </a:t>
            </a:r>
          </a:p>
          <a:p>
            <a:pPr>
              <a:buFont typeface="Arial" pitchFamily="34" charset="0"/>
              <a:buChar char="•"/>
            </a:pPr>
            <a:r>
              <a:rPr lang="en-US" sz="2800" dirty="0" smtClean="0"/>
              <a:t>0.07% of one church member could do this much damage</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#3 Increasing Our Influence</a:t>
            </a:r>
            <a:r>
              <a:rPr lang="en-US" dirty="0" smtClean="0"/>
              <a:t/>
            </a:r>
            <a:br>
              <a:rPr lang="en-US" dirty="0" smtClean="0"/>
            </a:br>
            <a:r>
              <a:rPr lang="en-US" b="1" dirty="0" smtClean="0"/>
              <a:t>Become Self-Aware</a:t>
            </a:r>
            <a:endParaRPr lang="en-US" b="1" dirty="0"/>
          </a:p>
        </p:txBody>
      </p:sp>
      <p:sp>
        <p:nvSpPr>
          <p:cNvPr id="3" name="Content Placeholder 2"/>
          <p:cNvSpPr>
            <a:spLocks noGrp="1"/>
          </p:cNvSpPr>
          <p:nvPr>
            <p:ph idx="1"/>
          </p:nvPr>
        </p:nvSpPr>
        <p:spPr/>
        <p:txBody>
          <a:bodyPr/>
          <a:lstStyle/>
          <a:p>
            <a:r>
              <a:rPr lang="en-US" dirty="0" smtClean="0"/>
              <a:t>Reflect on your interactions with people</a:t>
            </a:r>
          </a:p>
          <a:p>
            <a:r>
              <a:rPr lang="en-US" dirty="0" smtClean="0"/>
              <a:t>Ask for feedback and actually listen</a:t>
            </a:r>
          </a:p>
          <a:p>
            <a:r>
              <a:rPr lang="en-US" dirty="0" smtClean="0"/>
              <a:t>You have to know the truth before you can fix it</a:t>
            </a:r>
          </a:p>
          <a:p>
            <a:r>
              <a:rPr lang="en-US" dirty="0" smtClean="0"/>
              <a:t>Analyze what need you are trying to meet by </a:t>
            </a:r>
            <a:r>
              <a:rPr lang="en-US" dirty="0" smtClean="0"/>
              <a:t>and being negative</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2700" i="1" dirty="0" smtClean="0"/>
              <a:t>#4 Increasing Our Influence</a:t>
            </a:r>
            <a:r>
              <a:rPr lang="en-US" dirty="0" smtClean="0"/>
              <a:t/>
            </a:r>
            <a:br>
              <a:rPr lang="en-US" dirty="0" smtClean="0"/>
            </a:br>
            <a:r>
              <a:rPr lang="en-US" b="1" dirty="0" smtClean="0"/>
              <a:t>Remember Your Identity as a Christian</a:t>
            </a:r>
            <a:endParaRPr lang="en-US" b="1" dirty="0"/>
          </a:p>
        </p:txBody>
      </p:sp>
      <p:sp>
        <p:nvSpPr>
          <p:cNvPr id="3" name="Content Placeholder 2"/>
          <p:cNvSpPr>
            <a:spLocks noGrp="1"/>
          </p:cNvSpPr>
          <p:nvPr>
            <p:ph idx="1"/>
          </p:nvPr>
        </p:nvSpPr>
        <p:spPr>
          <a:xfrm>
            <a:off x="457200" y="1828800"/>
            <a:ext cx="8229600" cy="4297363"/>
          </a:xfrm>
        </p:spPr>
        <p:txBody>
          <a:bodyPr>
            <a:normAutofit lnSpcReduction="10000"/>
          </a:bodyPr>
          <a:lstStyle/>
          <a:p>
            <a:r>
              <a:rPr lang="en-US" dirty="0" smtClean="0"/>
              <a:t>We’re supposed to be happy and </a:t>
            </a:r>
            <a:r>
              <a:rPr lang="en-US" dirty="0" smtClean="0"/>
              <a:t>positive</a:t>
            </a:r>
          </a:p>
          <a:p>
            <a:r>
              <a:rPr lang="en-US" dirty="0" smtClean="0"/>
              <a:t>We are a new creation (II Cor. 5:17, Col. 3)</a:t>
            </a:r>
            <a:endParaRPr lang="en-US" dirty="0" smtClean="0"/>
          </a:p>
          <a:p>
            <a:r>
              <a:rPr lang="en-US" dirty="0" smtClean="0"/>
              <a:t>Should a Christian </a:t>
            </a:r>
            <a:r>
              <a:rPr lang="en-US" dirty="0" smtClean="0"/>
              <a:t>be involved in….</a:t>
            </a:r>
            <a:endParaRPr lang="en-US" dirty="0" smtClean="0"/>
          </a:p>
          <a:p>
            <a:pPr lvl="1"/>
            <a:r>
              <a:rPr lang="en-US" dirty="0" smtClean="0"/>
              <a:t>Murmuring </a:t>
            </a:r>
          </a:p>
          <a:p>
            <a:pPr lvl="1"/>
            <a:r>
              <a:rPr lang="en-US" dirty="0" smtClean="0"/>
              <a:t>Expletives</a:t>
            </a:r>
          </a:p>
          <a:p>
            <a:pPr lvl="1"/>
            <a:r>
              <a:rPr lang="en-US" dirty="0" smtClean="0"/>
              <a:t>Coarse talk</a:t>
            </a:r>
          </a:p>
          <a:p>
            <a:pPr lvl="1"/>
            <a:r>
              <a:rPr lang="en-US" dirty="0" smtClean="0"/>
              <a:t>Temper tantrums</a:t>
            </a:r>
          </a:p>
          <a:p>
            <a:pPr lvl="1"/>
            <a:r>
              <a:rPr lang="en-US" dirty="0" smtClean="0"/>
              <a:t>Immodest dress</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rmAutofit fontScale="90000"/>
          </a:bodyPr>
          <a:lstStyle/>
          <a:p>
            <a:r>
              <a:rPr lang="en-US" sz="2700" i="1" dirty="0" smtClean="0"/>
              <a:t>#5 Increasing Our Influence</a:t>
            </a:r>
            <a:r>
              <a:rPr lang="en-US" dirty="0" smtClean="0"/>
              <a:t/>
            </a:r>
            <a:br>
              <a:rPr lang="en-US" dirty="0" smtClean="0"/>
            </a:br>
            <a:r>
              <a:rPr lang="en-US" b="1" dirty="0" smtClean="0"/>
              <a:t>Be Pleasant when Dealing with Others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Learn to truly enjoy others’ company</a:t>
            </a:r>
          </a:p>
          <a:p>
            <a:pPr>
              <a:buNone/>
            </a:pPr>
            <a:r>
              <a:rPr lang="en-US" sz="2400" i="1" dirty="0" smtClean="0"/>
              <a:t> "Day by day continuing with one mind in the temple, and breaking bread from house to house, they were taking their meals together with gladness and sincerity of heart, praising God and having favor with all the people" (</a:t>
            </a:r>
            <a:r>
              <a:rPr lang="en-US" sz="2400" i="1" dirty="0" smtClean="0">
                <a:hlinkClick r:id="rId2"/>
              </a:rPr>
              <a:t>Acts 2:46-47</a:t>
            </a:r>
            <a:r>
              <a:rPr lang="en-US" sz="2400" i="1"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rmAutofit fontScale="90000"/>
          </a:bodyPr>
          <a:lstStyle/>
          <a:p>
            <a:r>
              <a:rPr lang="en-US" sz="2700" i="1" dirty="0" smtClean="0"/>
              <a:t>#5 Increasing Our Influence</a:t>
            </a:r>
            <a:r>
              <a:rPr lang="en-US" dirty="0" smtClean="0"/>
              <a:t/>
            </a:r>
            <a:br>
              <a:rPr lang="en-US" dirty="0" smtClean="0"/>
            </a:br>
            <a:r>
              <a:rPr lang="en-US" b="1" dirty="0" smtClean="0"/>
              <a:t>Be Pleasant when Dealing with Others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Learn to truly enjoy others’ </a:t>
            </a:r>
            <a:r>
              <a:rPr lang="en-US" dirty="0" smtClean="0"/>
              <a:t>company</a:t>
            </a:r>
            <a:endParaRPr lang="en-US" dirty="0" smtClean="0"/>
          </a:p>
        </p:txBody>
      </p:sp>
    </p:spTree>
    <p:extLst>
      <p:ext uri="{BB962C8B-B14F-4D97-AF65-F5344CB8AC3E}">
        <p14:creationId xmlns:p14="http://schemas.microsoft.com/office/powerpoint/2010/main" val="13344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219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rmAutofit fontScale="90000"/>
          </a:bodyPr>
          <a:lstStyle/>
          <a:p>
            <a:r>
              <a:rPr lang="en-US" sz="2700" i="1" dirty="0" smtClean="0"/>
              <a:t>#5 Increasing Our Influence</a:t>
            </a:r>
            <a:r>
              <a:rPr lang="en-US" dirty="0" smtClean="0"/>
              <a:t/>
            </a:r>
            <a:br>
              <a:rPr lang="en-US" dirty="0" smtClean="0"/>
            </a:br>
            <a:r>
              <a:rPr lang="en-US" b="1" dirty="0" smtClean="0"/>
              <a:t>Be Pleasant when Dealing with Others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Learn to truly enjoy others’ company</a:t>
            </a:r>
          </a:p>
          <a:p>
            <a:r>
              <a:rPr lang="en-US" dirty="0" smtClean="0"/>
              <a:t>Greet others with a smile</a:t>
            </a:r>
          </a:p>
          <a:p>
            <a:pPr lvl="1"/>
            <a:r>
              <a:rPr lang="en-US" dirty="0" smtClean="0"/>
              <a:t> Speaks volumes</a:t>
            </a:r>
          </a:p>
          <a:p>
            <a:pPr lvl="1"/>
            <a:r>
              <a:rPr lang="en-US" dirty="0" smtClean="0"/>
              <a:t>Lack of a smile speaks </a:t>
            </a:r>
            <a:r>
              <a:rPr lang="en-US" dirty="0" smtClean="0"/>
              <a:t>volumes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rmAutofit fontScale="90000"/>
          </a:bodyPr>
          <a:lstStyle/>
          <a:p>
            <a:r>
              <a:rPr lang="en-US" sz="2700" i="1" dirty="0" smtClean="0"/>
              <a:t>#5 Increasing Our Influence</a:t>
            </a:r>
            <a:r>
              <a:rPr lang="en-US" dirty="0" smtClean="0"/>
              <a:t/>
            </a:r>
            <a:br>
              <a:rPr lang="en-US" dirty="0" smtClean="0"/>
            </a:br>
            <a:r>
              <a:rPr lang="en-US" b="1" dirty="0" smtClean="0"/>
              <a:t>Be Pleasant when Dealing with Others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Learn to truly enjoy others’ company</a:t>
            </a:r>
          </a:p>
          <a:p>
            <a:r>
              <a:rPr lang="en-US" dirty="0" smtClean="0"/>
              <a:t>Greet others with a smile</a:t>
            </a:r>
          </a:p>
          <a:p>
            <a:pPr lvl="1"/>
            <a:r>
              <a:rPr lang="en-US" dirty="0" smtClean="0"/>
              <a:t> Speaks volumes</a:t>
            </a:r>
          </a:p>
          <a:p>
            <a:pPr lvl="1"/>
            <a:r>
              <a:rPr lang="en-US" dirty="0" smtClean="0"/>
              <a:t>Lack of a smile speaks volumes</a:t>
            </a:r>
          </a:p>
          <a:p>
            <a:r>
              <a:rPr lang="en-US" dirty="0" smtClean="0"/>
              <a:t>Praise people for doing good things</a:t>
            </a:r>
          </a:p>
          <a:p>
            <a:r>
              <a:rPr lang="en-US" dirty="0" smtClean="0"/>
              <a:t>Speak well of others when they aren’t around</a:t>
            </a:r>
          </a:p>
        </p:txBody>
      </p:sp>
    </p:spTree>
    <p:extLst>
      <p:ext uri="{BB962C8B-B14F-4D97-AF65-F5344CB8AC3E}">
        <p14:creationId xmlns:p14="http://schemas.microsoft.com/office/powerpoint/2010/main" val="33475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Stop Complaining</a:t>
            </a:r>
          </a:p>
          <a:p>
            <a:pPr marL="514350" indent="-514350">
              <a:buFont typeface="+mj-lt"/>
              <a:buAutoNum type="arabicPeriod"/>
            </a:pPr>
            <a:r>
              <a:rPr lang="en-US" dirty="0" smtClean="0"/>
              <a:t>Be Positive About Our Christian Mission</a:t>
            </a:r>
          </a:p>
          <a:p>
            <a:pPr marL="514350" indent="-514350">
              <a:buFont typeface="+mj-lt"/>
              <a:buAutoNum type="arabicPeriod"/>
            </a:pPr>
            <a:r>
              <a:rPr lang="en-US" dirty="0" smtClean="0"/>
              <a:t>Become Self-Aware</a:t>
            </a:r>
          </a:p>
          <a:p>
            <a:pPr marL="514350" indent="-514350">
              <a:buFont typeface="+mj-lt"/>
              <a:buAutoNum type="arabicPeriod"/>
            </a:pPr>
            <a:r>
              <a:rPr lang="en-US" dirty="0" smtClean="0"/>
              <a:t>Remember Your Identity as a Christian</a:t>
            </a:r>
          </a:p>
          <a:p>
            <a:pPr marL="514350" indent="-514350">
              <a:buFont typeface="+mj-lt"/>
              <a:buAutoNum type="arabicPeriod"/>
            </a:pPr>
            <a:r>
              <a:rPr lang="en-US" dirty="0" smtClean="0"/>
              <a:t>Be Pleasant With Others</a:t>
            </a:r>
          </a:p>
          <a:p>
            <a:pPr marL="514350" indent="-514350">
              <a:buNone/>
            </a:pPr>
            <a:r>
              <a:rPr lang="en-US" dirty="0" smtClean="0"/>
              <a:t>6.  </a:t>
            </a:r>
            <a:r>
              <a:rPr lang="en-US" b="1" dirty="0" smtClean="0"/>
              <a:t>Become a Christian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alpha val="37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way to have influence for Christ if you aren’t a Christian</a:t>
            </a:r>
          </a:p>
          <a:p>
            <a:r>
              <a:rPr lang="en-US" dirty="0" smtClean="0"/>
              <a:t>Steps are clearly outlined to get started</a:t>
            </a:r>
          </a:p>
          <a:p>
            <a:r>
              <a:rPr lang="en-US" dirty="0" smtClean="0"/>
              <a:t>Grow in Christ and help others for the rest of our lives</a:t>
            </a:r>
            <a:endParaRPr lang="en-US" dirty="0"/>
          </a:p>
        </p:txBody>
      </p:sp>
      <p:sp>
        <p:nvSpPr>
          <p:cNvPr id="4" name="Title 1"/>
          <p:cNvSpPr>
            <a:spLocks noGrp="1"/>
          </p:cNvSpPr>
          <p:nvPr>
            <p:ph type="title"/>
          </p:nvPr>
        </p:nvSpPr>
        <p:spPr/>
        <p:txBody>
          <a:bodyPr>
            <a:normAutofit fontScale="90000"/>
          </a:bodyPr>
          <a:lstStyle/>
          <a:p>
            <a:r>
              <a:rPr lang="en-US" sz="2700" i="1" dirty="0" smtClean="0"/>
              <a:t>#6 Increasing Our Influence</a:t>
            </a:r>
            <a:r>
              <a:rPr lang="en-US" dirty="0" smtClean="0"/>
              <a:t/>
            </a:r>
            <a:br>
              <a:rPr lang="en-US" dirty="0" smtClean="0"/>
            </a:br>
            <a:r>
              <a:rPr lang="en-US" b="1" dirty="0" smtClean="0"/>
              <a:t>Become a Christian</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alpha val="44000"/>
          </a:srgb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for being here today!</a:t>
            </a:r>
            <a:endParaRPr lang="en-US" dirty="0"/>
          </a:p>
        </p:txBody>
      </p:sp>
      <p:sp>
        <p:nvSpPr>
          <p:cNvPr id="5" name="Subtitle 4"/>
          <p:cNvSpPr>
            <a:spLocks noGrp="1"/>
          </p:cNvSpPr>
          <p:nvPr>
            <p:ph type="subTitle" idx="1"/>
          </p:nvPr>
        </p:nvSpPr>
        <p:spPr/>
        <p:txBody>
          <a:bodyPr/>
          <a:lstStyle/>
          <a:p>
            <a:r>
              <a:rPr lang="en-US" dirty="0" smtClean="0">
                <a:solidFill>
                  <a:schemeClr val="tx1"/>
                </a:solidFill>
              </a:rPr>
              <a:t>Please come back tonight to consider more about “Our </a:t>
            </a:r>
            <a:r>
              <a:rPr lang="en-US" dirty="0">
                <a:solidFill>
                  <a:schemeClr val="tx1"/>
                </a:solidFill>
              </a:rPr>
              <a:t>I</a:t>
            </a:r>
            <a:r>
              <a:rPr lang="en-US" dirty="0" smtClean="0">
                <a:solidFill>
                  <a:schemeClr val="tx1"/>
                </a:solidFill>
              </a:rPr>
              <a:t>dentity as a Christian”</a:t>
            </a:r>
            <a:endParaRPr lang="en-US" dirty="0">
              <a:solidFill>
                <a:schemeClr val="tx1"/>
              </a:solidFill>
            </a:endParaRPr>
          </a:p>
        </p:txBody>
      </p:sp>
    </p:spTree>
    <p:extLst>
      <p:ext uri="{BB962C8B-B14F-4D97-AF65-F5344CB8AC3E}">
        <p14:creationId xmlns:p14="http://schemas.microsoft.com/office/powerpoint/2010/main" val="293338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Peace and Happiness in Jesus</a:t>
            </a:r>
            <a:br>
              <a:rPr lang="en-US" dirty="0" smtClean="0"/>
            </a:br>
            <a:r>
              <a:rPr lang="en-US" dirty="0" smtClean="0"/>
              <a:t>John 16:33</a:t>
            </a:r>
            <a:endParaRPr lang="en-US" dirty="0"/>
          </a:p>
        </p:txBody>
      </p:sp>
      <p:sp>
        <p:nvSpPr>
          <p:cNvPr id="3" name="Content Placeholder 2"/>
          <p:cNvSpPr>
            <a:spLocks noGrp="1"/>
          </p:cNvSpPr>
          <p:nvPr>
            <p:ph idx="1"/>
          </p:nvPr>
        </p:nvSpPr>
        <p:spPr/>
        <p:txBody>
          <a:bodyPr/>
          <a:lstStyle/>
          <a:p>
            <a:pPr>
              <a:buNone/>
            </a:pPr>
            <a:r>
              <a:rPr lang="en-US" i="1" dirty="0" smtClean="0">
                <a:solidFill>
                  <a:srgbClr val="FF0000"/>
                </a:solidFill>
              </a:rPr>
              <a:t>“These things I have spoken unto you, that in me ye might have peace. In the world ye shall have tribulation: but be of </a:t>
            </a:r>
            <a:r>
              <a:rPr lang="en-US" b="1" i="1" u="sng" dirty="0" smtClean="0">
                <a:solidFill>
                  <a:srgbClr val="FF0000"/>
                </a:solidFill>
              </a:rPr>
              <a:t>good cheer</a:t>
            </a:r>
            <a:r>
              <a:rPr lang="en-US" i="1" dirty="0" smtClean="0">
                <a:solidFill>
                  <a:srgbClr val="FF0000"/>
                </a:solidFill>
              </a:rPr>
              <a:t>; I have overcome the world.”</a:t>
            </a:r>
            <a:endParaRPr lang="en-US"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Contentment Despite Tribulation</a:t>
            </a:r>
            <a:br>
              <a:rPr lang="en-US" dirty="0" smtClean="0"/>
            </a:br>
            <a:r>
              <a:rPr lang="en-US" dirty="0" smtClean="0"/>
              <a:t>Philippians 4</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aseline="30000" dirty="0" smtClean="0"/>
              <a:t>9 </a:t>
            </a:r>
            <a:r>
              <a:rPr lang="en-US" dirty="0" smtClean="0"/>
              <a:t>Those things, which ye have both learned, and received, and heard, and seen in me, do: and the </a:t>
            </a:r>
            <a:r>
              <a:rPr lang="en-US" b="1" dirty="0" smtClean="0"/>
              <a:t>God of peac</a:t>
            </a:r>
            <a:r>
              <a:rPr lang="en-US" dirty="0" smtClean="0"/>
              <a:t>e shall be with you.</a:t>
            </a:r>
          </a:p>
          <a:p>
            <a:pPr>
              <a:buNone/>
            </a:pPr>
            <a:r>
              <a:rPr lang="en-US" baseline="30000" dirty="0" smtClean="0"/>
              <a:t>10 </a:t>
            </a:r>
            <a:r>
              <a:rPr lang="en-US" dirty="0" smtClean="0"/>
              <a:t>But </a:t>
            </a:r>
            <a:r>
              <a:rPr lang="en-US" b="1" dirty="0" smtClean="0"/>
              <a:t>I rejoiced in the Lord greatly</a:t>
            </a:r>
            <a:r>
              <a:rPr lang="en-US" dirty="0" smtClean="0"/>
              <a:t>, that now at the last your care of me hath flourished again; wherein ye were also careful, but ye lacked opportunity.</a:t>
            </a:r>
          </a:p>
          <a:p>
            <a:pPr>
              <a:buNone/>
            </a:pPr>
            <a:r>
              <a:rPr lang="en-US" baseline="30000" dirty="0" smtClean="0"/>
              <a:t>11 </a:t>
            </a:r>
            <a:r>
              <a:rPr lang="en-US" dirty="0" smtClean="0"/>
              <a:t>Not that I speak in respect of want: for I have learned, in whatsoever state I am, therewith </a:t>
            </a:r>
            <a:r>
              <a:rPr lang="en-US" b="1" dirty="0" smtClean="0"/>
              <a:t>to be content</a:t>
            </a:r>
            <a:r>
              <a:rPr lang="en-US" dirty="0" smtClean="0"/>
              <a:t>.</a:t>
            </a:r>
          </a:p>
          <a:p>
            <a:pPr>
              <a:buNone/>
            </a:pPr>
            <a:r>
              <a:rPr lang="en-US" baseline="30000" dirty="0" smtClean="0"/>
              <a:t>12 </a:t>
            </a:r>
            <a:r>
              <a:rPr lang="en-US" dirty="0" smtClean="0"/>
              <a:t>I know both how to be abased, and I know how to abound: every where and in all things I am instructed both to be full and to be hungry, both to abound and to suffer need.</a:t>
            </a:r>
          </a:p>
          <a:p>
            <a:pPr>
              <a:buNone/>
            </a:pPr>
            <a:r>
              <a:rPr lang="en-US" baseline="30000" dirty="0" smtClean="0"/>
              <a:t>13 </a:t>
            </a:r>
            <a:r>
              <a:rPr lang="en-US" dirty="0" smtClean="0"/>
              <a:t>I can do all things through Christ which </a:t>
            </a:r>
            <a:r>
              <a:rPr lang="en-US" dirty="0" err="1" smtClean="0"/>
              <a:t>strengtheneth</a:t>
            </a:r>
            <a:r>
              <a:rPr lang="en-US" dirty="0" smtClean="0"/>
              <a:t> me.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t>Is our influence linked to our happiness</a:t>
            </a:r>
            <a:r>
              <a:rPr lang="en-US" b="1" dirty="0" smtClean="0"/>
              <a:t>?</a:t>
            </a:r>
            <a:endParaRPr lang="en-US" b="1" dirty="0"/>
          </a:p>
        </p:txBody>
      </p:sp>
      <p:sp>
        <p:nvSpPr>
          <p:cNvPr id="3" name="Content Placeholder 2"/>
          <p:cNvSpPr>
            <a:spLocks noGrp="1"/>
          </p:cNvSpPr>
          <p:nvPr>
            <p:ph idx="1"/>
          </p:nvPr>
        </p:nvSpPr>
        <p:spPr>
          <a:xfrm>
            <a:off x="2895600" y="1752600"/>
            <a:ext cx="5867400" cy="4525963"/>
          </a:xfrm>
        </p:spPr>
        <p:txBody>
          <a:bodyPr>
            <a:normAutofit/>
          </a:bodyPr>
          <a:lstStyle/>
          <a:p>
            <a:r>
              <a:rPr lang="en-US" dirty="0" smtClean="0"/>
              <a:t>Have you ever been around a grumpy Christian?</a:t>
            </a:r>
          </a:p>
          <a:p>
            <a:r>
              <a:rPr lang="en-US" dirty="0" smtClean="0"/>
              <a:t>Does this person make you want to increase your faith and service to God? </a:t>
            </a:r>
            <a:endParaRPr lang="en-US" dirty="0"/>
          </a:p>
          <a:p>
            <a:r>
              <a:rPr lang="en-US" dirty="0" smtClean="0"/>
              <a:t>Consider what would cause people of the world to want what we have (i.e. Christianity)</a:t>
            </a:r>
            <a:endParaRPr lang="en-US" dirty="0"/>
          </a:p>
        </p:txBody>
      </p:sp>
      <p:pic>
        <p:nvPicPr>
          <p:cNvPr id="4" name="Picture 3" descr="imagesCAHEP661.jpg"/>
          <p:cNvPicPr>
            <a:picLocks noChangeAspect="1"/>
          </p:cNvPicPr>
          <p:nvPr/>
        </p:nvPicPr>
        <p:blipFill>
          <a:blip r:embed="rId2" cstate="print"/>
          <a:stretch>
            <a:fillRect/>
          </a:stretch>
        </p:blipFill>
        <p:spPr>
          <a:xfrm rot="1550868">
            <a:off x="594349" y="2902156"/>
            <a:ext cx="1998764" cy="2486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greatest tool is influence!</a:t>
            </a:r>
            <a:br>
              <a:rPr lang="en-US" dirty="0" smtClean="0"/>
            </a:br>
            <a:r>
              <a:rPr lang="en-US" dirty="0" smtClean="0"/>
              <a:t>Matt. 5</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aseline="30000" dirty="0" smtClean="0"/>
              <a:t>12 </a:t>
            </a:r>
            <a:r>
              <a:rPr lang="en-US" dirty="0" smtClean="0"/>
              <a:t>Rejoice and be exceedingly glad, for great </a:t>
            </a:r>
            <a:r>
              <a:rPr lang="en-US" i="1" dirty="0" smtClean="0"/>
              <a:t>is</a:t>
            </a:r>
            <a:r>
              <a:rPr lang="en-US" dirty="0" smtClean="0"/>
              <a:t> your reward in heaven, for so they persecuted the prophets who were before you.</a:t>
            </a:r>
          </a:p>
          <a:p>
            <a:pPr>
              <a:buNone/>
            </a:pPr>
            <a:r>
              <a:rPr lang="en-US" baseline="30000" dirty="0" smtClean="0"/>
              <a:t>13 </a:t>
            </a:r>
            <a:r>
              <a:rPr lang="en-US" dirty="0" smtClean="0"/>
              <a:t>“You are the salt of the earth; but if the salt loses its flavor, how shall it be seasoned? It is then good for nothing but to be thrown out and trampled underfoot by men.</a:t>
            </a:r>
          </a:p>
          <a:p>
            <a:pPr>
              <a:buNone/>
            </a:pPr>
            <a:r>
              <a:rPr lang="en-US" baseline="30000" dirty="0" smtClean="0"/>
              <a:t>14 </a:t>
            </a:r>
            <a:r>
              <a:rPr lang="en-US" dirty="0" smtClean="0"/>
              <a:t>“You are the light of the world. A city that is set on a hill cannot be hidden. </a:t>
            </a:r>
            <a:r>
              <a:rPr lang="en-US" baseline="30000" dirty="0" smtClean="0"/>
              <a:t>15 </a:t>
            </a:r>
            <a:r>
              <a:rPr lang="en-US" dirty="0" smtClean="0"/>
              <a:t>Nor do they light a lamp and put it under a basket, but on a </a:t>
            </a:r>
            <a:r>
              <a:rPr lang="en-US" dirty="0" err="1" smtClean="0"/>
              <a:t>lampstand</a:t>
            </a:r>
            <a:r>
              <a:rPr lang="en-US" dirty="0" smtClean="0"/>
              <a:t>, and it gives light to all </a:t>
            </a:r>
            <a:r>
              <a:rPr lang="en-US" i="1" dirty="0" smtClean="0"/>
              <a:t>who are</a:t>
            </a:r>
            <a:r>
              <a:rPr lang="en-US" dirty="0" smtClean="0"/>
              <a:t> in the house. </a:t>
            </a:r>
            <a:r>
              <a:rPr lang="en-US" baseline="30000" dirty="0" smtClean="0"/>
              <a:t>16 </a:t>
            </a:r>
            <a:r>
              <a:rPr lang="en-US" dirty="0" smtClean="0"/>
              <a:t>Let your light so shine before men, that they may see your good works and glorify your Father in heaven.</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b="1" i="1" dirty="0" smtClean="0"/>
              <a:t>Our influence as our motivation</a:t>
            </a:r>
            <a:r>
              <a:rPr lang="en-US" b="1" i="1" dirty="0"/>
              <a:t> </a:t>
            </a:r>
            <a:r>
              <a:rPr lang="en-US" b="1" i="1" dirty="0" smtClean="0"/>
              <a:t>for happiness!</a:t>
            </a:r>
            <a:endParaRPr lang="en-US" b="1" i="1" dirty="0"/>
          </a:p>
        </p:txBody>
      </p:sp>
      <p:sp>
        <p:nvSpPr>
          <p:cNvPr id="3" name="Content Placeholder 2"/>
          <p:cNvSpPr>
            <a:spLocks noGrp="1"/>
          </p:cNvSpPr>
          <p:nvPr>
            <p:ph idx="1"/>
          </p:nvPr>
        </p:nvSpPr>
        <p:spPr>
          <a:xfrm>
            <a:off x="381000" y="2399072"/>
            <a:ext cx="8229600" cy="4495799"/>
          </a:xfrm>
        </p:spPr>
        <p:txBody>
          <a:bodyPr>
            <a:normAutofit/>
          </a:bodyPr>
          <a:lstStyle/>
          <a:p>
            <a:r>
              <a:rPr lang="en-US" dirty="0" smtClean="0"/>
              <a:t>People avoid us if we aren’t happy</a:t>
            </a:r>
          </a:p>
          <a:p>
            <a:r>
              <a:rPr lang="en-US" dirty="0" smtClean="0"/>
              <a:t>People avoid us if we aren’t likeable</a:t>
            </a:r>
            <a:endParaRPr lang="en-US" dirty="0" smtClean="0"/>
          </a:p>
          <a:p>
            <a:r>
              <a:rPr lang="en-US" dirty="0" smtClean="0"/>
              <a:t>We </a:t>
            </a:r>
            <a:r>
              <a:rPr lang="en-US" dirty="0" smtClean="0"/>
              <a:t>quench our influence when people avoid us</a:t>
            </a:r>
          </a:p>
          <a:p>
            <a:r>
              <a:rPr lang="en-US" dirty="0" smtClean="0"/>
              <a:t>Are there things we </a:t>
            </a:r>
            <a:r>
              <a:rPr lang="en-US" dirty="0" smtClean="0"/>
              <a:t>can do to be likeable? </a:t>
            </a:r>
          </a:p>
          <a:p>
            <a:pPr lvl="1">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Can we be likeable?</a:t>
            </a:r>
            <a:endParaRPr lang="en-US" dirty="0"/>
          </a:p>
        </p:txBody>
      </p:sp>
      <p:sp>
        <p:nvSpPr>
          <p:cNvPr id="4" name="Content Placeholder 3"/>
          <p:cNvSpPr>
            <a:spLocks noGrp="1"/>
          </p:cNvSpPr>
          <p:nvPr>
            <p:ph sz="half" idx="1"/>
          </p:nvPr>
        </p:nvSpPr>
        <p:spPr>
          <a:xfrm>
            <a:off x="2057400" y="1524000"/>
            <a:ext cx="4876800" cy="4525963"/>
          </a:xfrm>
        </p:spPr>
        <p:txBody>
          <a:bodyPr/>
          <a:lstStyle/>
          <a:p>
            <a:pPr>
              <a:buFont typeface="Wingdings" pitchFamily="2" charset="2"/>
              <a:buChar char="q"/>
            </a:pPr>
            <a:r>
              <a:rPr lang="en-US" dirty="0" smtClean="0"/>
              <a:t>Giving gifts or money</a:t>
            </a:r>
          </a:p>
          <a:p>
            <a:pPr>
              <a:buFont typeface="Wingdings" pitchFamily="2" charset="2"/>
              <a:buChar char="q"/>
            </a:pPr>
            <a:r>
              <a:rPr lang="en-US" dirty="0" smtClean="0"/>
              <a:t>Having money, social status or political influence</a:t>
            </a:r>
          </a:p>
          <a:p>
            <a:pPr>
              <a:buFont typeface="Wingdings" pitchFamily="2" charset="2"/>
              <a:buChar char="q"/>
            </a:pPr>
            <a:r>
              <a:rPr lang="en-US" dirty="0" smtClean="0"/>
              <a:t>Having church social programs</a:t>
            </a:r>
          </a:p>
          <a:p>
            <a:pPr>
              <a:buFont typeface="Wingdings" pitchFamily="2" charset="2"/>
              <a:buChar char="q"/>
            </a:pPr>
            <a:r>
              <a:rPr lang="en-US" dirty="0" smtClean="0"/>
              <a:t>Avoiding or tolerating poor behavior</a:t>
            </a:r>
          </a:p>
          <a:p>
            <a:pPr>
              <a:buFont typeface="Wingdings" pitchFamily="2" charset="2"/>
              <a:buChar char="q"/>
            </a:pPr>
            <a:endParaRPr lang="en-US" dirty="0" smtClean="0"/>
          </a:p>
          <a:p>
            <a:pPr>
              <a:buFont typeface="Wingdings" pitchFamily="2" charset="2"/>
              <a:buChar char="q"/>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 we be likeable?</a:t>
            </a:r>
            <a:endParaRPr lang="en-US" b="1" dirty="0"/>
          </a:p>
        </p:txBody>
      </p:sp>
      <p:sp>
        <p:nvSpPr>
          <p:cNvPr id="4" name="Content Placeholder 3"/>
          <p:cNvSpPr>
            <a:spLocks noGrp="1"/>
          </p:cNvSpPr>
          <p:nvPr>
            <p:ph sz="half" idx="1"/>
          </p:nvPr>
        </p:nvSpPr>
        <p:spPr/>
        <p:txBody>
          <a:bodyPr>
            <a:normAutofit/>
          </a:bodyPr>
          <a:lstStyle/>
          <a:p>
            <a:pPr>
              <a:buFont typeface="Wingdings" pitchFamily="2" charset="2"/>
              <a:buChar char="ü"/>
            </a:pPr>
            <a:r>
              <a:rPr lang="en-US" dirty="0" smtClean="0"/>
              <a:t>Giving gifts or money</a:t>
            </a:r>
          </a:p>
          <a:p>
            <a:pPr>
              <a:buFont typeface="Wingdings" pitchFamily="2" charset="2"/>
              <a:buChar char="ü"/>
            </a:pPr>
            <a:r>
              <a:rPr lang="en-US" dirty="0" smtClean="0"/>
              <a:t>Having money, social status or political influence</a:t>
            </a:r>
          </a:p>
          <a:p>
            <a:pPr>
              <a:buFont typeface="Wingdings" pitchFamily="2" charset="2"/>
              <a:buChar char="ü"/>
            </a:pPr>
            <a:r>
              <a:rPr lang="en-US" dirty="0" smtClean="0"/>
              <a:t>Having church social programs</a:t>
            </a:r>
          </a:p>
          <a:p>
            <a:pPr>
              <a:buFont typeface="Wingdings" pitchFamily="2" charset="2"/>
              <a:buChar char="ü"/>
            </a:pPr>
            <a:r>
              <a:rPr lang="en-US" dirty="0" smtClean="0"/>
              <a:t>Avoiding or tolerating poor behavior</a:t>
            </a:r>
          </a:p>
          <a:p>
            <a:pPr>
              <a:buFont typeface="Wingdings" pitchFamily="2" charset="2"/>
              <a:buChar char="q"/>
            </a:pPr>
            <a:endParaRPr lang="en-US" dirty="0" smtClean="0"/>
          </a:p>
          <a:p>
            <a:pPr>
              <a:buFont typeface="Wingdings" pitchFamily="2" charset="2"/>
              <a:buChar char="q"/>
            </a:pPr>
            <a:endParaRPr lang="en-US" dirty="0"/>
          </a:p>
        </p:txBody>
      </p:sp>
      <p:sp>
        <p:nvSpPr>
          <p:cNvPr id="5" name="Content Placeholder 4"/>
          <p:cNvSpPr>
            <a:spLocks noGrp="1"/>
          </p:cNvSpPr>
          <p:nvPr>
            <p:ph sz="half" idx="2"/>
          </p:nvPr>
        </p:nvSpPr>
        <p:spPr/>
        <p:txBody>
          <a:bodyPr/>
          <a:lstStyle/>
          <a:p>
            <a:pPr>
              <a:buFont typeface="Wingdings" pitchFamily="2" charset="2"/>
              <a:buChar char="ü"/>
            </a:pPr>
            <a:r>
              <a:rPr lang="en-US" dirty="0" smtClean="0"/>
              <a:t>Improving attitude</a:t>
            </a:r>
          </a:p>
          <a:p>
            <a:pPr>
              <a:buFont typeface="Wingdings" pitchFamily="2" charset="2"/>
              <a:buChar char="ü"/>
            </a:pPr>
            <a:r>
              <a:rPr lang="en-US" dirty="0" smtClean="0"/>
              <a:t>Concentrating on positive things</a:t>
            </a:r>
          </a:p>
          <a:p>
            <a:pPr>
              <a:buFont typeface="Wingdings" pitchFamily="2" charset="2"/>
              <a:buChar char="ü"/>
            </a:pPr>
            <a:r>
              <a:rPr lang="en-US" dirty="0" smtClean="0"/>
              <a:t>Changing habits</a:t>
            </a:r>
          </a:p>
          <a:p>
            <a:pPr>
              <a:buFont typeface="Wingdings" pitchFamily="2" charset="2"/>
              <a:buChar char="ü"/>
            </a:pPr>
            <a:r>
              <a:rPr lang="en-US" dirty="0" smtClean="0"/>
              <a:t>Improving social interactions</a:t>
            </a:r>
            <a:endParaRPr lang="en-US" dirty="0"/>
          </a:p>
        </p:txBody>
      </p:sp>
      <p:sp>
        <p:nvSpPr>
          <p:cNvPr id="6" name="&quot;No&quot; Symbol 5"/>
          <p:cNvSpPr/>
          <p:nvPr/>
        </p:nvSpPr>
        <p:spPr>
          <a:xfrm>
            <a:off x="762000" y="1752600"/>
            <a:ext cx="3276600" cy="3657600"/>
          </a:xfrm>
          <a:prstGeom prst="noSmoking">
            <a:avLst/>
          </a:prstGeom>
          <a:solidFill>
            <a:srgbClr val="FF0000">
              <a:alpha val="33000"/>
            </a:srgbClr>
          </a:solidFill>
          <a:ln>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2127</TotalTime>
  <Words>1042</Words>
  <Application>Microsoft Office PowerPoint</Application>
  <PresentationFormat>On-screen Show (4:3)</PresentationFormat>
  <Paragraphs>117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Welcome to Providence </vt:lpstr>
      <vt:lpstr>PowerPoint Presentation</vt:lpstr>
      <vt:lpstr>Peace and Happiness in Jesus John 16:33</vt:lpstr>
      <vt:lpstr>Contentment Despite Tribulation Philippians 4</vt:lpstr>
      <vt:lpstr>Is our influence linked to our happiness?</vt:lpstr>
      <vt:lpstr>Our greatest tool is influence! Matt. 5</vt:lpstr>
      <vt:lpstr>Our influence as our motivation for happiness!</vt:lpstr>
      <vt:lpstr>Can we be likeable?</vt:lpstr>
      <vt:lpstr>Can we be likeable?</vt:lpstr>
      <vt:lpstr>Increasing Our Influence</vt:lpstr>
      <vt:lpstr>#1 Increasing Our Influence  Stop Complaining</vt:lpstr>
      <vt:lpstr>#1 Increasing Our Influence  Stop Complaining</vt:lpstr>
      <vt:lpstr>#2 Increasing Our Influence Be Positive About Our Christian Mission</vt:lpstr>
      <vt:lpstr>Influence of the 10 Spies Numbers 12</vt:lpstr>
      <vt:lpstr>Influence of the 10 Spies Numbers 12</vt:lpstr>
      <vt:lpstr>#3 Increasing Our Influence Become Self-Aware</vt:lpstr>
      <vt:lpstr>#4 Increasing Our Influence Remember Your Identity as a Christian</vt:lpstr>
      <vt:lpstr>#5 Increasing Our Influence Be Pleasant when Dealing with Others</vt:lpstr>
      <vt:lpstr>#5 Increasing Our Influence Be Pleasant when Dealing with Others</vt:lpstr>
      <vt:lpstr>#5 Increasing Our Influence Be Pleasant when Dealing with Others</vt:lpstr>
      <vt:lpstr>#5 Increasing Our Influence Be Pleasant when Dealing with Others</vt:lpstr>
      <vt:lpstr>Review</vt:lpstr>
      <vt:lpstr>#6 Increasing Our Influence Become a Christian</vt:lpstr>
      <vt:lpstr>Thank you for being here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Our Influence</dc:title>
  <dc:creator>Chris Craig</dc:creator>
  <cp:lastModifiedBy>Chris Craig</cp:lastModifiedBy>
  <cp:revision>55</cp:revision>
  <dcterms:created xsi:type="dcterms:W3CDTF">2012-10-18T12:18:01Z</dcterms:created>
  <dcterms:modified xsi:type="dcterms:W3CDTF">2012-11-11T12:52:25Z</dcterms:modified>
</cp:coreProperties>
</file>